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8"/>
  </p:notesMasterIdLst>
  <p:sldIdLst>
    <p:sldId id="256" r:id="rId2"/>
    <p:sldId id="320" r:id="rId3"/>
    <p:sldId id="319" r:id="rId4"/>
    <p:sldId id="321" r:id="rId5"/>
    <p:sldId id="322" r:id="rId6"/>
    <p:sldId id="323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2" r:id="rId33"/>
    <p:sldId id="353" r:id="rId34"/>
    <p:sldId id="354" r:id="rId35"/>
    <p:sldId id="355" r:id="rId36"/>
    <p:sldId id="280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EF7196A-5244-4EB9-962A-C1E1D73B551F}">
  <a:tblStyle styleId="{0EF7196A-5244-4EB9-962A-C1E1D73B551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926" autoAdjust="0"/>
  </p:normalViewPr>
  <p:slideViewPr>
    <p:cSldViewPr snapToGrid="0" snapToObjects="1">
      <p:cViewPr varScale="1">
        <p:scale>
          <a:sx n="101" d="100"/>
          <a:sy n="101" d="100"/>
        </p:scale>
        <p:origin x="-100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88035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dirty="0" smtClean="0"/>
              <a:t>Select one or both algorithms</a:t>
            </a:r>
          </a:p>
          <a:p>
            <a:r>
              <a:rPr lang="en-US" sz="1100" dirty="0" smtClean="0"/>
              <a:t>Additional calculations affect processing time</a:t>
            </a:r>
          </a:p>
          <a:p>
            <a:r>
              <a:rPr lang="en-US" sz="1100" dirty="0" smtClean="0"/>
              <a:t>Details appear on Hash Sets tab in View pane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Highlight the file(s), right-click, open Entries, and select Hash\Sig Selected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Highlight the file(s), right-click, open Entries, and select Hash\Sig Selected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Edit the path, including network locations</a:t>
            </a:r>
          </a:p>
          <a:p>
            <a:r>
              <a:rPr lang="en-US" dirty="0" smtClean="0"/>
              <a:t>The enabled path is saved as the default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Edit the path, including network locations</a:t>
            </a:r>
          </a:p>
          <a:p>
            <a:r>
              <a:rPr lang="en-US" dirty="0" smtClean="0"/>
              <a:t>The enabled path is saved as the default 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r>
              <a:rPr lang="en-US" dirty="0" err="1" smtClean="0"/>
              <a:t>EnCase</a:t>
            </a:r>
            <a:r>
              <a:rPr lang="en-US" dirty="0" smtClean="0"/>
              <a:t> 7 allows two active libraries</a:t>
            </a:r>
          </a:p>
          <a:p>
            <a:r>
              <a:rPr lang="en-US" dirty="0" smtClean="0"/>
              <a:t>Highlight the secondary library and set a path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Store custom hash sets in secondary library</a:t>
            </a:r>
          </a:p>
          <a:p>
            <a:r>
              <a:rPr lang="en-US" dirty="0" smtClean="0"/>
              <a:t>Select existing hash sets or create a new one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Right-click and choose </a:t>
            </a:r>
            <a:r>
              <a:rPr lang="en-US" i="1" dirty="0" smtClean="0"/>
              <a:t>New hash set</a:t>
            </a:r>
          </a:p>
          <a:p>
            <a:r>
              <a:rPr lang="en-US" dirty="0" smtClean="0"/>
              <a:t>Set the name, category, and tags</a:t>
            </a:r>
          </a:p>
          <a:p>
            <a:r>
              <a:rPr lang="en-US" dirty="0" smtClean="0"/>
              <a:t>Select it in the </a:t>
            </a:r>
            <a:r>
              <a:rPr lang="en-US" i="1" dirty="0" smtClean="0"/>
              <a:t>Add in hash library</a:t>
            </a:r>
            <a:r>
              <a:rPr lang="en-US" dirty="0" smtClean="0"/>
              <a:t> menu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Right-click and choose </a:t>
            </a:r>
            <a:r>
              <a:rPr lang="en-US" i="1" dirty="0" smtClean="0"/>
              <a:t>New hash set</a:t>
            </a:r>
          </a:p>
          <a:p>
            <a:r>
              <a:rPr lang="en-US" dirty="0" smtClean="0"/>
              <a:t>Set the name, category, and tags</a:t>
            </a:r>
          </a:p>
          <a:p>
            <a:r>
              <a:rPr lang="en-US" dirty="0" smtClean="0"/>
              <a:t>Select it in the </a:t>
            </a:r>
            <a:r>
              <a:rPr lang="en-US" i="1" dirty="0" smtClean="0"/>
              <a:t>Add in hash library</a:t>
            </a:r>
            <a:r>
              <a:rPr lang="en-US" dirty="0" smtClean="0"/>
              <a:t> menu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Reopen the hash library and select new set</a:t>
            </a:r>
          </a:p>
          <a:p>
            <a:r>
              <a:rPr lang="en-US" dirty="0" smtClean="0"/>
              <a:t>Reload entries view and refresh it</a:t>
            </a:r>
          </a:p>
          <a:p>
            <a:r>
              <a:rPr lang="en-US" dirty="0" smtClean="0"/>
              <a:t>On Evidence tab, reopen case evidence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Reopen the hash library and select new set</a:t>
            </a:r>
          </a:p>
          <a:p>
            <a:r>
              <a:rPr lang="en-US" dirty="0" smtClean="0"/>
              <a:t>Reload entries view and refresh it</a:t>
            </a:r>
          </a:p>
          <a:p>
            <a:r>
              <a:rPr lang="en-US" dirty="0" smtClean="0"/>
              <a:t>On Evidence tab, reopen case evidence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dirty="0" smtClean="0"/>
              <a:t>Adjust processing options</a:t>
            </a:r>
          </a:p>
          <a:p>
            <a:r>
              <a:rPr lang="en-US" sz="1100" dirty="0" smtClean="0"/>
              <a:t>Results are displayed on the Overview tab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Allows you to create additional hash groups or hash sets  </a:t>
            </a:r>
          </a:p>
          <a:p>
            <a:r>
              <a:rPr lang="en-US" dirty="0" smtClean="0"/>
              <a:t>Cannot modify or delete from Access Data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Allows you to create additional hash groups or hash sets  </a:t>
            </a:r>
          </a:p>
          <a:p>
            <a:r>
              <a:rPr lang="en-US" dirty="0" smtClean="0"/>
              <a:t>Cannot modify or delete from Access Data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Mention that often times files can’t be included in a hash library as such would exceed the scope of an authorized search.</a:t>
            </a:r>
            <a:r>
              <a:rPr lang="en-US" baseline="0" dirty="0" smtClean="0"/>
              <a:t>  For example, if you are searching for evidence of a fraud, including contraband images in a hash library could exceed your search authorization.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700184" y="1360350"/>
            <a:ext cx="58073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827727" y="4597553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79634" y="337347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26321" y="1339871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803950" y="5654656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96310" y="1990890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738050" y="271321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71658" y="250448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4271583" y="47482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729213" y="6127437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 b="1"/>
            </a:lvl1pPr>
            <a:lvl2pPr lvl="1" rtl="0">
              <a:spcBef>
                <a:spcPts val="0"/>
              </a:spcBef>
              <a:buSzPct val="100000"/>
              <a:defRPr sz="4800" b="1"/>
            </a:lvl2pPr>
            <a:lvl3pPr lvl="2" rtl="0">
              <a:spcBef>
                <a:spcPts val="0"/>
              </a:spcBef>
              <a:buSzPct val="100000"/>
              <a:defRPr sz="4800" b="1"/>
            </a:lvl3pPr>
            <a:lvl4pPr lvl="3" rtl="0">
              <a:spcBef>
                <a:spcPts val="0"/>
              </a:spcBef>
              <a:buSzPct val="100000"/>
              <a:defRPr sz="4800" b="1"/>
            </a:lvl4pPr>
            <a:lvl5pPr lvl="4" rtl="0">
              <a:spcBef>
                <a:spcPts val="0"/>
              </a:spcBef>
              <a:buSzPct val="100000"/>
              <a:defRPr sz="4800" b="1"/>
            </a:lvl5pPr>
            <a:lvl6pPr lvl="5" rtl="0">
              <a:spcBef>
                <a:spcPts val="0"/>
              </a:spcBef>
              <a:buSzPct val="100000"/>
              <a:defRPr sz="4800" b="1"/>
            </a:lvl6pPr>
            <a:lvl7pPr lvl="6" rtl="0">
              <a:spcBef>
                <a:spcPts val="0"/>
              </a:spcBef>
              <a:buSzPct val="100000"/>
              <a:defRPr sz="4800" b="1"/>
            </a:lvl7pPr>
            <a:lvl8pPr lvl="7" rtl="0">
              <a:spcBef>
                <a:spcPts val="0"/>
              </a:spcBef>
              <a:buSzPct val="100000"/>
              <a:defRPr sz="4800" b="1"/>
            </a:lvl8pPr>
            <a:lvl9pPr lvl="8" rtl="0">
              <a:spcBef>
                <a:spcPts val="0"/>
              </a:spcBef>
              <a:buSzPct val="100000"/>
              <a:defRPr sz="4800" b="1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07D8B"/>
              </a:buClr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FD8DC"/>
              </a:buClr>
              <a:buSzPct val="100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700184" y="1360350"/>
            <a:ext cx="5807399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Hash </a:t>
            </a:r>
            <a:r>
              <a:rPr lang="en-US" dirty="0" smtClean="0"/>
              <a:t>Analysis</a:t>
            </a:r>
            <a:endParaRPr lang="en" sz="5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EnCase</a:t>
            </a:r>
            <a:endParaRPr lang="en" dirty="0"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Evidence Processor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125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EnCase</a:t>
            </a:r>
            <a:r>
              <a:rPr lang="en-US" dirty="0" smtClean="0"/>
              <a:t> Evidence Processor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/>
              <a:t>Hashing occurs during evidence processing with </a:t>
            </a:r>
            <a:r>
              <a:rPr lang="en-US" sz="2800" dirty="0" err="1"/>
              <a:t>EnCase</a:t>
            </a:r>
            <a:r>
              <a:rPr lang="en-US" sz="2800" dirty="0"/>
              <a:t> </a:t>
            </a:r>
            <a:r>
              <a:rPr lang="en-US" sz="2800" dirty="0" smtClean="0"/>
              <a:t>7</a:t>
            </a:r>
          </a:p>
          <a:p>
            <a:endParaRPr lang="en-US" sz="800" dirty="0" smtClean="0"/>
          </a:p>
          <a:p>
            <a:endParaRPr lang="en-US" sz="800" dirty="0"/>
          </a:p>
          <a:p>
            <a:r>
              <a:rPr lang="en-US" sz="2800" dirty="0" err="1"/>
              <a:t>EnCase</a:t>
            </a:r>
            <a:r>
              <a:rPr lang="en-US" sz="2800" dirty="0"/>
              <a:t> Evidence Processor (EEP) provides hash analysis for files in the selected evidence items</a:t>
            </a:r>
          </a:p>
        </p:txBody>
      </p:sp>
      <p:sp>
        <p:nvSpPr>
          <p:cNvPr id="4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138"/>
          <p:cNvCxnSpPr>
            <a:endCxn id="4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62946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Start Evidence Processor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Click Process Evidence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91063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632" y="1329011"/>
            <a:ext cx="6556844" cy="512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Callout 1 6"/>
          <p:cNvSpPr/>
          <p:nvPr/>
        </p:nvSpPr>
        <p:spPr bwMode="auto">
          <a:xfrm>
            <a:off x="3719808" y="2293030"/>
            <a:ext cx="2514600" cy="495300"/>
          </a:xfrm>
          <a:prstGeom prst="borderCallout1">
            <a:avLst>
              <a:gd name="adj1" fmla="val 101828"/>
              <a:gd name="adj2" fmla="val 11083"/>
              <a:gd name="adj3" fmla="val 196896"/>
              <a:gd name="adj4" fmla="val -4047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Enable/disable</a:t>
            </a:r>
          </a:p>
        </p:txBody>
      </p:sp>
      <p:sp>
        <p:nvSpPr>
          <p:cNvPr id="8" name="Line Callout 1 7"/>
          <p:cNvSpPr/>
          <p:nvPr/>
        </p:nvSpPr>
        <p:spPr bwMode="auto">
          <a:xfrm>
            <a:off x="3636176" y="4308000"/>
            <a:ext cx="2040724" cy="495300"/>
          </a:xfrm>
          <a:prstGeom prst="borderCallout1">
            <a:avLst>
              <a:gd name="adj1" fmla="val -7549"/>
              <a:gd name="adj2" fmla="val 42906"/>
              <a:gd name="adj3" fmla="val -149991"/>
              <a:gd name="adj4" fmla="val 777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Fixed option</a:t>
            </a:r>
          </a:p>
        </p:txBody>
      </p:sp>
      <p:sp>
        <p:nvSpPr>
          <p:cNvPr id="9" name="Line Callout 1 8"/>
          <p:cNvSpPr/>
          <p:nvPr/>
        </p:nvSpPr>
        <p:spPr bwMode="auto">
          <a:xfrm>
            <a:off x="849608" y="2274660"/>
            <a:ext cx="1549400" cy="495300"/>
          </a:xfrm>
          <a:prstGeom prst="borderCallout1">
            <a:avLst>
              <a:gd name="adj1" fmla="val 104245"/>
              <a:gd name="adj2" fmla="val 51773"/>
              <a:gd name="adj3" fmla="val 207664"/>
              <a:gd name="adj4" fmla="val 1471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Red flag</a:t>
            </a:r>
          </a:p>
        </p:txBody>
      </p:sp>
      <p:sp>
        <p:nvSpPr>
          <p:cNvPr id="10" name="Line Callout 1 9"/>
          <p:cNvSpPr/>
          <p:nvPr/>
        </p:nvSpPr>
        <p:spPr bwMode="auto">
          <a:xfrm>
            <a:off x="685800" y="5824114"/>
            <a:ext cx="1713208" cy="495300"/>
          </a:xfrm>
          <a:prstGeom prst="borderCallout1">
            <a:avLst>
              <a:gd name="adj1" fmla="val -3447"/>
              <a:gd name="adj2" fmla="val 84644"/>
              <a:gd name="adj3" fmla="val -77390"/>
              <a:gd name="adj4" fmla="val 68486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Blue link</a:t>
            </a:r>
          </a:p>
        </p:txBody>
      </p:sp>
      <p:sp>
        <p:nvSpPr>
          <p:cNvPr id="2" name="Oval 1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Start Evidence Processor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Click Process Evidence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0790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632" y="1329011"/>
            <a:ext cx="6556844" cy="512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Callout 1 9"/>
          <p:cNvSpPr/>
          <p:nvPr/>
        </p:nvSpPr>
        <p:spPr bwMode="auto">
          <a:xfrm>
            <a:off x="646920" y="2299549"/>
            <a:ext cx="1478311" cy="495300"/>
          </a:xfrm>
          <a:prstGeom prst="borderCallout1">
            <a:avLst>
              <a:gd name="adj1" fmla="val 95968"/>
              <a:gd name="adj2" fmla="val 49850"/>
              <a:gd name="adj3" fmla="val 317654"/>
              <a:gd name="adj4" fmla="val 32935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Blue link</a:t>
            </a:r>
          </a:p>
        </p:txBody>
      </p:sp>
      <p:pic>
        <p:nvPicPr>
          <p:cNvPr id="11" name="Content Placeholder 6" descr="MD5 or SHA1.ti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r="-204"/>
          <a:stretch/>
        </p:blipFill>
        <p:spPr bwMode="auto">
          <a:xfrm>
            <a:off x="2191665" y="1393801"/>
            <a:ext cx="5625737" cy="3259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Hash 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Options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8178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5275" y="-1"/>
            <a:ext cx="9199599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/>
          <p:cNvSpPr/>
          <p:nvPr/>
        </p:nvSpPr>
        <p:spPr>
          <a:xfrm>
            <a:off x="458930" y="3588986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242389" y="3365085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Hash Single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or</a:t>
            </a: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Selected Files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35599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5275" y="-1"/>
            <a:ext cx="9199599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7"/>
          <a:stretch/>
        </p:blipFill>
        <p:spPr>
          <a:xfrm>
            <a:off x="2797835" y="2686484"/>
            <a:ext cx="6326571" cy="32051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ine Callout 1 5"/>
          <p:cNvSpPr/>
          <p:nvPr/>
        </p:nvSpPr>
        <p:spPr bwMode="auto">
          <a:xfrm>
            <a:off x="7427041" y="2116429"/>
            <a:ext cx="1524000" cy="495300"/>
          </a:xfrm>
          <a:prstGeom prst="borderCallout1">
            <a:avLst>
              <a:gd name="adj1" fmla="val 100770"/>
              <a:gd name="adj2" fmla="val 48633"/>
              <a:gd name="adj3" fmla="val 252814"/>
              <a:gd name="adj4" fmla="val 37985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ize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Line Callout 1 6"/>
          <p:cNvSpPr/>
          <p:nvPr/>
        </p:nvSpPr>
        <p:spPr bwMode="auto">
          <a:xfrm>
            <a:off x="5739343" y="2119695"/>
            <a:ext cx="1524000" cy="495300"/>
          </a:xfrm>
          <a:prstGeom prst="borderCallout1">
            <a:avLst>
              <a:gd name="adj1" fmla="val 104465"/>
              <a:gd name="adj2" fmla="val 47083"/>
              <a:gd name="adj3" fmla="val 243840"/>
              <a:gd name="adj4" fmla="val 20496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Ignored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Line Callout 1 8"/>
          <p:cNvSpPr/>
          <p:nvPr/>
        </p:nvSpPr>
        <p:spPr bwMode="auto">
          <a:xfrm>
            <a:off x="3991123" y="2122961"/>
            <a:ext cx="1524000" cy="495300"/>
          </a:xfrm>
          <a:prstGeom prst="borderCallout1">
            <a:avLst>
              <a:gd name="adj1" fmla="val 109740"/>
              <a:gd name="adj2" fmla="val 49654"/>
              <a:gd name="adj3" fmla="val 246482"/>
              <a:gd name="adj4" fmla="val 90610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Selected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458930" y="3588986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242389" y="3365085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Hash/Sign 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Selected Menu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2267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7332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Line Callout 1 6"/>
          <p:cNvSpPr/>
          <p:nvPr/>
        </p:nvSpPr>
        <p:spPr bwMode="auto">
          <a:xfrm>
            <a:off x="1742801" y="1912949"/>
            <a:ext cx="1345700" cy="763036"/>
          </a:xfrm>
          <a:prstGeom prst="borderCallout1">
            <a:avLst>
              <a:gd name="adj1" fmla="val 2399"/>
              <a:gd name="adj2" fmla="val 448"/>
              <a:gd name="adj3" fmla="val -119227"/>
              <a:gd name="adj4" fmla="val -78092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Home screen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Line Callout 1 7"/>
          <p:cNvSpPr/>
          <p:nvPr/>
        </p:nvSpPr>
        <p:spPr bwMode="auto">
          <a:xfrm>
            <a:off x="2056354" y="4876038"/>
            <a:ext cx="1486798" cy="721687"/>
          </a:xfrm>
          <a:prstGeom prst="borderCallout1">
            <a:avLst>
              <a:gd name="adj1" fmla="val 51718"/>
              <a:gd name="adj2" fmla="val 356"/>
              <a:gd name="adj3" fmla="val 99014"/>
              <a:gd name="adj4" fmla="val -2833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Hash Libraries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Open Hash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Libraries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1519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73326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6" descr="BothLibrariesEnabled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" r="379"/>
          <a:stretch/>
        </p:blipFill>
        <p:spPr bwMode="auto">
          <a:xfrm>
            <a:off x="1283356" y="1424765"/>
            <a:ext cx="5891937" cy="4894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Primary 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Library Enabled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7662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73326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6" descr="SecondaryLibraryView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" r="-147"/>
          <a:stretch/>
        </p:blipFill>
        <p:spPr bwMode="auto">
          <a:xfrm>
            <a:off x="1299033" y="1424764"/>
            <a:ext cx="5891937" cy="4851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Secondary 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Library Enabled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7980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4681425" y="2224437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Objective</a:t>
            </a:r>
            <a:endParaRPr lang="en"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786149" y="1600201"/>
            <a:ext cx="4083849" cy="28055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/>
              <a:t>By the end of the module, participants will be able to use a hash set to identify known trusted and malicious files</a:t>
            </a:r>
          </a:p>
        </p:txBody>
      </p:sp>
      <p:cxnSp>
        <p:nvCxnSpPr>
          <p:cNvPr id="137" name="Shape 137"/>
          <p:cNvCxnSpPr/>
          <p:nvPr/>
        </p:nvCxnSpPr>
        <p:spPr>
          <a:xfrm rot="10800000" flipH="1">
            <a:off x="7401125" y="1758974"/>
            <a:ext cx="218999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/>
          <p:nvPr/>
        </p:nvCxnSpPr>
        <p:spPr>
          <a:xfrm rot="10800000" flipH="1">
            <a:off x="7932695" y="2472367"/>
            <a:ext cx="522299" cy="309899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" name="Shape 139"/>
          <p:cNvCxnSpPr/>
          <p:nvPr/>
        </p:nvCxnSpPr>
        <p:spPr>
          <a:xfrm rot="10800000" flipH="1">
            <a:off x="7765925" y="1896874"/>
            <a:ext cx="648599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0779" t="-18922" r="21195" b="-1778"/>
          <a:stretch/>
        </p:blipFill>
        <p:spPr>
          <a:xfrm>
            <a:off x="4869998" y="2409734"/>
            <a:ext cx="3456696" cy="3435334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81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9196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Line Callout 1 8"/>
          <p:cNvSpPr/>
          <p:nvPr/>
        </p:nvSpPr>
        <p:spPr bwMode="auto">
          <a:xfrm>
            <a:off x="278022" y="2504395"/>
            <a:ext cx="1239810" cy="845009"/>
          </a:xfrm>
          <a:prstGeom prst="borderCallout1">
            <a:avLst>
              <a:gd name="adj1" fmla="val -238"/>
              <a:gd name="adj2" fmla="val 47630"/>
              <a:gd name="adj3" fmla="val -63515"/>
              <a:gd name="adj4" fmla="val 35482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Blue check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8930" y="3588986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44"/>
          <p:cNvSpPr/>
          <p:nvPr/>
        </p:nvSpPr>
        <p:spPr>
          <a:xfrm>
            <a:off x="242389" y="3365085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Creating Hash Sets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From the Selected Files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1183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9196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6" descr="SelectingSecondaryNotNSRL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" r="397"/>
          <a:stretch/>
        </p:blipFill>
        <p:spPr bwMode="auto">
          <a:xfrm>
            <a:off x="2638191" y="1514853"/>
            <a:ext cx="6331095" cy="4506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458930" y="3588986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44"/>
          <p:cNvSpPr/>
          <p:nvPr/>
        </p:nvSpPr>
        <p:spPr>
          <a:xfrm>
            <a:off x="242389" y="3365085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Selecting Secondary Library for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New Hash Set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" name="Line Callout 1 6"/>
          <p:cNvSpPr/>
          <p:nvPr/>
        </p:nvSpPr>
        <p:spPr bwMode="auto">
          <a:xfrm>
            <a:off x="762000" y="2151700"/>
            <a:ext cx="1600200" cy="1219200"/>
          </a:xfrm>
          <a:prstGeom prst="borderCallout1">
            <a:avLst>
              <a:gd name="adj1" fmla="val 51718"/>
              <a:gd name="adj2" fmla="val 99475"/>
              <a:gd name="adj3" fmla="val 7841"/>
              <a:gd name="adj4" fmla="val 125963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Hash Library Type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668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9196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6" descr="CreateNewHashSetInsideManager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" r="-183"/>
          <a:stretch/>
        </p:blipFill>
        <p:spPr bwMode="auto">
          <a:xfrm>
            <a:off x="2971800" y="2151700"/>
            <a:ext cx="6035040" cy="421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Callout 1 6"/>
          <p:cNvSpPr/>
          <p:nvPr/>
        </p:nvSpPr>
        <p:spPr bwMode="auto">
          <a:xfrm>
            <a:off x="5377440" y="3365085"/>
            <a:ext cx="2492749" cy="821451"/>
          </a:xfrm>
          <a:prstGeom prst="borderCallout1">
            <a:avLst>
              <a:gd name="adj1" fmla="val 100589"/>
              <a:gd name="adj2" fmla="val 47827"/>
              <a:gd name="adj3" fmla="val 183425"/>
              <a:gd name="adj4" fmla="val 16075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Right click, </a:t>
            </a:r>
            <a:r>
              <a:rPr lang="en-US" sz="2400" b="1" dirty="0" smtClean="0">
                <a:latin typeface="+mn-lt"/>
              </a:rPr>
              <a:t> New Hash Set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8930" y="3588986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44"/>
          <p:cNvSpPr/>
          <p:nvPr/>
        </p:nvSpPr>
        <p:spPr>
          <a:xfrm>
            <a:off x="242389" y="3365085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Create New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Hash Set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084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9196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2" y="2174693"/>
            <a:ext cx="6178127" cy="41447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Line Callout 1 12"/>
          <p:cNvSpPr/>
          <p:nvPr/>
        </p:nvSpPr>
        <p:spPr bwMode="auto">
          <a:xfrm>
            <a:off x="2853335" y="4648224"/>
            <a:ext cx="2492749" cy="821451"/>
          </a:xfrm>
          <a:prstGeom prst="borderCallout1">
            <a:avLst>
              <a:gd name="adj1" fmla="val 54778"/>
              <a:gd name="adj2" fmla="val 28"/>
              <a:gd name="adj3" fmla="val 23085"/>
              <a:gd name="adj4" fmla="val -53107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Name, Category, Tags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Create New</a:t>
            </a:r>
          </a:p>
          <a:p>
            <a:pPr lvl="0" algn="ctr"/>
            <a:r>
              <a:rPr lang="en-US" sz="24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Hash Set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96169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9196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81" y="2116584"/>
            <a:ext cx="5827824" cy="41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Line Callout 1 8"/>
          <p:cNvSpPr/>
          <p:nvPr/>
        </p:nvSpPr>
        <p:spPr bwMode="auto">
          <a:xfrm>
            <a:off x="464572" y="5331169"/>
            <a:ext cx="1787883" cy="793144"/>
          </a:xfrm>
          <a:prstGeom prst="borderCallout1">
            <a:avLst>
              <a:gd name="adj1" fmla="val 51718"/>
              <a:gd name="adj2" fmla="val 99475"/>
              <a:gd name="adj3" fmla="val -16065"/>
              <a:gd name="adj4" fmla="val 115937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Select the </a:t>
            </a:r>
            <a:r>
              <a:rPr lang="en-US" sz="2400" b="1" dirty="0" smtClean="0">
                <a:latin typeface="+mn-lt"/>
              </a:rPr>
              <a:t>New </a:t>
            </a:r>
            <a:r>
              <a:rPr lang="en-US" sz="2400" b="1" dirty="0">
                <a:latin typeface="+mn-lt"/>
              </a:rPr>
              <a:t>S</a:t>
            </a:r>
            <a:r>
              <a:rPr lang="en-US" sz="2400" b="1" dirty="0" smtClean="0">
                <a:latin typeface="+mn-lt"/>
              </a:rPr>
              <a:t>et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Check the Newly </a:t>
            </a:r>
            <a:r>
              <a:rPr lang="en-US" sz="2400" b="1" dirty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</a:t>
            </a: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reated</a:t>
            </a:r>
            <a:endParaRPr lang="en-US" sz="2400" b="1" dirty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/>
            <a:r>
              <a:rPr lang="en-US" sz="24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Hash </a:t>
            </a: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Set to Add Hashes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1747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73326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3355" y="1424765"/>
            <a:ext cx="5963377" cy="4894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Select the Newly Created Hash Set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To Enable in Hash Library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57657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24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Line Callout 1 8"/>
          <p:cNvSpPr/>
          <p:nvPr/>
        </p:nvSpPr>
        <p:spPr bwMode="auto">
          <a:xfrm>
            <a:off x="344909" y="2410325"/>
            <a:ext cx="1807502" cy="845775"/>
          </a:xfrm>
          <a:prstGeom prst="borderCallout1">
            <a:avLst>
              <a:gd name="adj1" fmla="val 51718"/>
              <a:gd name="adj2" fmla="val 99475"/>
              <a:gd name="adj3" fmla="val 53094"/>
              <a:gd name="adj4" fmla="val 221437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Boolean indicator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Hash Sets Created 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nd Visible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9645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Using Hash Sets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/>
              <a:t>Exclude files with known hashes from indexing and searching to save </a:t>
            </a:r>
            <a:r>
              <a:rPr lang="en-US" sz="2800" dirty="0" smtClean="0"/>
              <a:t>time</a:t>
            </a:r>
          </a:p>
          <a:p>
            <a:endParaRPr lang="en-US" sz="2800" dirty="0"/>
          </a:p>
          <a:p>
            <a:r>
              <a:rPr lang="en-US" sz="2800" dirty="0"/>
              <a:t>Locate files within hash categories using filters or </a:t>
            </a:r>
            <a:r>
              <a:rPr lang="en-US" sz="2800" dirty="0" smtClean="0"/>
              <a:t>conditions</a:t>
            </a:r>
          </a:p>
          <a:p>
            <a:endParaRPr lang="en-US" sz="2800" dirty="0"/>
          </a:p>
        </p:txBody>
      </p:sp>
      <p:sp>
        <p:nvSpPr>
          <p:cNvPr id="4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138"/>
          <p:cNvCxnSpPr>
            <a:endCxn id="4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3777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632" y="1329011"/>
            <a:ext cx="6556844" cy="512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Callout 1 9"/>
          <p:cNvSpPr/>
          <p:nvPr/>
        </p:nvSpPr>
        <p:spPr bwMode="auto">
          <a:xfrm>
            <a:off x="2471223" y="5146762"/>
            <a:ext cx="1713208" cy="495300"/>
          </a:xfrm>
          <a:prstGeom prst="borderCallout1">
            <a:avLst>
              <a:gd name="adj1" fmla="val 47330"/>
              <a:gd name="adj2" fmla="val 244"/>
              <a:gd name="adj3" fmla="val -120550"/>
              <a:gd name="adj4" fmla="val -40133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Blue link</a:t>
            </a:r>
          </a:p>
        </p:txBody>
      </p:sp>
      <p:sp>
        <p:nvSpPr>
          <p:cNvPr id="2" name="Oval 1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Exclude File with Known Hashes from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Indexing and Searching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2955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632" y="1329011"/>
            <a:ext cx="6556844" cy="512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Callout 1 9"/>
          <p:cNvSpPr/>
          <p:nvPr/>
        </p:nvSpPr>
        <p:spPr bwMode="auto">
          <a:xfrm>
            <a:off x="2471223" y="5146762"/>
            <a:ext cx="1713208" cy="495300"/>
          </a:xfrm>
          <a:prstGeom prst="borderCallout1">
            <a:avLst>
              <a:gd name="adj1" fmla="val 47330"/>
              <a:gd name="adj2" fmla="val 244"/>
              <a:gd name="adj3" fmla="val -120550"/>
              <a:gd name="adj4" fmla="val -40133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Blue link</a:t>
            </a:r>
          </a:p>
        </p:txBody>
      </p:sp>
      <p:pic>
        <p:nvPicPr>
          <p:cNvPr id="11" name="Content Placeholder 6" descr="SkipAllFilesInHashLibrary.ti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0" r="-1245"/>
          <a:stretch/>
        </p:blipFill>
        <p:spPr>
          <a:xfrm>
            <a:off x="2471223" y="1329011"/>
            <a:ext cx="4009292" cy="370046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Line Callout 1 11"/>
          <p:cNvSpPr/>
          <p:nvPr/>
        </p:nvSpPr>
        <p:spPr bwMode="auto">
          <a:xfrm>
            <a:off x="4391036" y="2658947"/>
            <a:ext cx="1807648" cy="843252"/>
          </a:xfrm>
          <a:prstGeom prst="borderCallout1">
            <a:avLst>
              <a:gd name="adj1" fmla="val 100928"/>
              <a:gd name="adj2" fmla="val 79"/>
              <a:gd name="adj3" fmla="val 136381"/>
              <a:gd name="adj4" fmla="val -7787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Skip library files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Exclude File with Known Hashes from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Indexing and Searching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1383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Hash Definition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Hashes:</a:t>
            </a:r>
          </a:p>
          <a:p>
            <a:pPr marL="457200" lvl="0" indent="-228600" rtl="0">
              <a:spcBef>
                <a:spcPts val="0"/>
              </a:spcBef>
            </a:pPr>
            <a:endParaRPr lang="en-US" sz="800" kern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-228600"/>
            <a:r>
              <a:rPr lang="en-US" kern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Calculations </a:t>
            </a: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algorithms that result in unique value for each file or stream of data to which the calculation is applied</a:t>
            </a:r>
          </a:p>
        </p:txBody>
      </p:sp>
      <p:sp>
        <p:nvSpPr>
          <p:cNvPr id="4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138"/>
          <p:cNvCxnSpPr>
            <a:endCxn id="4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6415" t="-25669" r="-5641" b="-26012"/>
          <a:stretch/>
        </p:blipFill>
        <p:spPr>
          <a:xfrm>
            <a:off x="6327596" y="4645311"/>
            <a:ext cx="2116514" cy="1988857"/>
          </a:xfrm>
          <a:prstGeom prst="ellipse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563198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15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/>
          <p:cNvSpPr/>
          <p:nvPr/>
        </p:nvSpPr>
        <p:spPr>
          <a:xfrm>
            <a:off x="328971" y="3652683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Shape 144"/>
          <p:cNvSpPr/>
          <p:nvPr/>
        </p:nvSpPr>
        <p:spPr>
          <a:xfrm>
            <a:off x="112430" y="3428782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Filter by 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Hash Category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Line Callout 1 8"/>
          <p:cNvSpPr/>
          <p:nvPr/>
        </p:nvSpPr>
        <p:spPr bwMode="auto">
          <a:xfrm>
            <a:off x="6871149" y="422671"/>
            <a:ext cx="1600200" cy="914400"/>
          </a:xfrm>
          <a:prstGeom prst="borderCallout1">
            <a:avLst>
              <a:gd name="adj1" fmla="val 51718"/>
              <a:gd name="adj2" fmla="val -1542"/>
              <a:gd name="adj3" fmla="val 106488"/>
              <a:gd name="adj4" fmla="val -64719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Filter menu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57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FTK Hash Analysis Features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/>
              <a:t>FTK uses the term Known File Filter (KFF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r>
              <a:rPr lang="en-US" sz="2800" dirty="0"/>
              <a:t>Hashing occurs during pre-</a:t>
            </a:r>
            <a:r>
              <a:rPr lang="en-US" sz="2800" dirty="0" smtClean="0"/>
              <a:t>processing</a:t>
            </a:r>
          </a:p>
          <a:p>
            <a:endParaRPr lang="en-US" sz="2800" dirty="0"/>
          </a:p>
          <a:p>
            <a:r>
              <a:rPr lang="en-US" sz="2800" dirty="0"/>
              <a:t>Results can be seen using KFF filter feature</a:t>
            </a:r>
          </a:p>
          <a:p>
            <a:endParaRPr lang="en-US" sz="2800" dirty="0"/>
          </a:p>
        </p:txBody>
      </p:sp>
      <p:sp>
        <p:nvSpPr>
          <p:cNvPr id="4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138"/>
          <p:cNvCxnSpPr>
            <a:endCxn id="4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7431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KFF in Overview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2" r="-191"/>
          <a:stretch/>
        </p:blipFill>
        <p:spPr>
          <a:xfrm>
            <a:off x="-64086" y="-1"/>
            <a:ext cx="923323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6" descr="Evidence Processing Options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1" r="-157"/>
          <a:stretch/>
        </p:blipFill>
        <p:spPr bwMode="auto">
          <a:xfrm>
            <a:off x="0" y="990410"/>
            <a:ext cx="5708465" cy="522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 Evidence</a:t>
            </a:r>
            <a:endParaRPr lang="en-US" sz="2400" b="1" dirty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/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Processing Options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1482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KFF in Overview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2" r="-191"/>
          <a:stretch/>
        </p:blipFill>
        <p:spPr>
          <a:xfrm>
            <a:off x="-64086" y="-1"/>
            <a:ext cx="923323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6" descr="KFF Admin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0" t="42" r="9877" b="18720"/>
          <a:stretch/>
        </p:blipFill>
        <p:spPr bwMode="auto">
          <a:xfrm>
            <a:off x="17319" y="1274949"/>
            <a:ext cx="8978204" cy="434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 Known File Filter (KFF)</a:t>
            </a:r>
            <a:endParaRPr lang="en-US" sz="2400" b="1" dirty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/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Administration Menu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51771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KFF in Overview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2" r="-191"/>
          <a:stretch/>
        </p:blipFill>
        <p:spPr>
          <a:xfrm>
            <a:off x="-64086" y="-1"/>
            <a:ext cx="92332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 Known File Filter (KFF)</a:t>
            </a:r>
            <a:endParaRPr lang="en-US" sz="2400" b="1" dirty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/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Alert Files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Line Callout 1 8"/>
          <p:cNvSpPr/>
          <p:nvPr/>
        </p:nvSpPr>
        <p:spPr bwMode="auto">
          <a:xfrm>
            <a:off x="2671637" y="2792001"/>
            <a:ext cx="1371600" cy="1219200"/>
          </a:xfrm>
          <a:prstGeom prst="borderCallout1">
            <a:avLst>
              <a:gd name="adj1" fmla="val 50687"/>
              <a:gd name="adj2" fmla="val -2278"/>
              <a:gd name="adj3" fmla="val 116830"/>
              <a:gd name="adj4" fmla="val -773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latin typeface="+mn-lt"/>
              </a:rPr>
              <a:t>View results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901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Summary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You should now be familiar with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Identifying available sources of hash </a:t>
            </a:r>
            <a:r>
              <a:rPr lang="en-US" dirty="0" smtClean="0"/>
              <a:t>sets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Creating hash </a:t>
            </a:r>
            <a:r>
              <a:rPr lang="en-US" dirty="0" smtClean="0"/>
              <a:t>sets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Identifying known files using hash sets</a:t>
            </a:r>
            <a:endParaRPr lang="en-US" dirty="0"/>
          </a:p>
        </p:txBody>
      </p:sp>
      <p:sp>
        <p:nvSpPr>
          <p:cNvPr id="4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138"/>
          <p:cNvCxnSpPr>
            <a:endCxn id="4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111129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b="1"/>
              <a:t>Thanks!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Any 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Hash Algorithm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The two key forensics hash algorithms are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b="1" dirty="0"/>
              <a:t>Message Digest 5 </a:t>
            </a:r>
            <a:r>
              <a:rPr lang="en-US" dirty="0"/>
              <a:t>(128-bit value)</a:t>
            </a:r>
          </a:p>
          <a:p>
            <a:pPr lvl="1"/>
            <a:r>
              <a:rPr lang="en-US" b="1" dirty="0"/>
              <a:t>Secure Hash Algorithm 1 </a:t>
            </a:r>
            <a:r>
              <a:rPr lang="en-US" dirty="0"/>
              <a:t>(160-bit value</a:t>
            </a:r>
            <a:r>
              <a:rPr lang="en-US" dirty="0" smtClean="0"/>
              <a:t>)</a:t>
            </a:r>
          </a:p>
          <a:p>
            <a:pPr lvl="1"/>
            <a:endParaRPr lang="en-US" sz="800" dirty="0"/>
          </a:p>
          <a:p>
            <a:r>
              <a:rPr lang="en-US" dirty="0"/>
              <a:t>Two files with the same hash value are statistically likely to contain the same data</a:t>
            </a:r>
          </a:p>
          <a:p>
            <a:endParaRPr lang="en-US" dirty="0"/>
          </a:p>
        </p:txBody>
      </p:sp>
      <p:sp>
        <p:nvSpPr>
          <p:cNvPr id="4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138"/>
          <p:cNvCxnSpPr>
            <a:endCxn id="4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11624" b="-16192"/>
          <a:stretch/>
        </p:blipFill>
        <p:spPr>
          <a:xfrm>
            <a:off x="6328704" y="4645310"/>
            <a:ext cx="2102178" cy="1988857"/>
          </a:xfrm>
          <a:prstGeom prst="ellipse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81419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Hash Uses</a:t>
            </a:r>
            <a:endParaRPr lang="en" dirty="0"/>
          </a:p>
        </p:txBody>
      </p:sp>
      <p:graphicFrame>
        <p:nvGraphicFramePr>
          <p:cNvPr id="196" name="Shape 196"/>
          <p:cNvGraphicFramePr/>
          <p:nvPr>
            <p:extLst>
              <p:ext uri="{D42A27DB-BD31-4B8C-83A1-F6EECF244321}">
                <p14:modId xmlns:p14="http://schemas.microsoft.com/office/powerpoint/2010/main" val="3910359522"/>
              </p:ext>
            </p:extLst>
          </p:nvPr>
        </p:nvGraphicFramePr>
        <p:xfrm>
          <a:off x="952500" y="1887525"/>
          <a:ext cx="7275446" cy="3653634"/>
        </p:xfrm>
        <a:graphic>
          <a:graphicData uri="http://schemas.openxmlformats.org/drawingml/2006/table">
            <a:tbl>
              <a:tblPr>
                <a:noFill/>
                <a:tableStyleId>{0EF7196A-5244-4EB9-962A-C1E1D73B551F}</a:tableStyleId>
              </a:tblPr>
              <a:tblGrid>
                <a:gridCol w="3280527"/>
                <a:gridCol w="595270"/>
                <a:gridCol w="3399649"/>
              </a:tblGrid>
              <a:tr h="636114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Source sans pro"/>
                          <a:cs typeface="Source sans pro"/>
                        </a:rPr>
                        <a:t>Use</a:t>
                      </a:r>
                      <a:endParaRPr lang="en-US" sz="2400" b="1" dirty="0">
                        <a:latin typeface="Source sans pro"/>
                        <a:cs typeface="Source sans pro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latin typeface="Source sans pro"/>
                        <a:cs typeface="Source sans pro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Source sans pro"/>
                          <a:cs typeface="Source sans pro"/>
                        </a:rPr>
                        <a:t>Process</a:t>
                      </a:r>
                      <a:endParaRPr lang="en-US" sz="2400" b="1" dirty="0">
                        <a:latin typeface="Source sans pro"/>
                        <a:cs typeface="Source sans pro"/>
                      </a:endParaRPr>
                    </a:p>
                  </a:txBody>
                  <a:tcPr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11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Source sans pro"/>
                          <a:cs typeface="Source sans pro"/>
                        </a:rPr>
                        <a:t>Verify evidence file acquisitions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 smtClean="0">
                        <a:latin typeface="Source sans pro"/>
                        <a:cs typeface="Source sans pro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latin typeface="Source sans pro"/>
                          <a:cs typeface="Source sans pro"/>
                        </a:rPr>
                        <a:t>Compare acquisition and verification hash values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>
                        <a:latin typeface="Source sans pro"/>
                        <a:cs typeface="Source sans pro"/>
                      </a:endParaRPr>
                    </a:p>
                  </a:txBody>
                  <a:tcPr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  <a:tr h="6361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latin typeface="Source sans pro"/>
                          <a:cs typeface="Source sans pro"/>
                        </a:rPr>
                        <a:t>Identify known good files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>
                        <a:latin typeface="Source sans pro"/>
                        <a:cs typeface="Source sans pro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latin typeface="Source sans pro"/>
                          <a:cs typeface="Source sans pro"/>
                        </a:rPr>
                        <a:t>Compare file hashes to libraries of known files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>
                        <a:latin typeface="Source sans pro"/>
                        <a:cs typeface="Source sans pro"/>
                      </a:endParaRPr>
                    </a:p>
                  </a:txBody>
                  <a:tcPr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1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latin typeface="Source sans pro"/>
                          <a:cs typeface="Source sans pro"/>
                        </a:rPr>
                        <a:t>Identify known bad files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>
                        <a:latin typeface="Source sans pro"/>
                        <a:cs typeface="Source sans pro"/>
                      </a:endParaRPr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latin typeface="Source sans pro"/>
                          <a:cs typeface="Source sans pro"/>
                        </a:rPr>
                        <a:t>Compare</a:t>
                      </a:r>
                      <a:r>
                        <a:rPr lang="en-US" sz="2000" b="0" baseline="0" dirty="0" smtClean="0">
                          <a:latin typeface="Source sans pro"/>
                          <a:cs typeface="Source sans pro"/>
                        </a:rPr>
                        <a:t> </a:t>
                      </a:r>
                      <a:r>
                        <a:rPr lang="en-US" sz="2000" b="0" dirty="0" smtClean="0">
                          <a:latin typeface="Source sans pro"/>
                          <a:cs typeface="Source sans pro"/>
                        </a:rPr>
                        <a:t>file hashes to tables of known hashes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 smtClean="0">
                        <a:latin typeface="Source sans pro"/>
                        <a:cs typeface="Source sans pro"/>
                      </a:endParaRPr>
                    </a:p>
                  </a:txBody>
                  <a:tcPr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15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Hash Sets and Hash Libraries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b="1" dirty="0"/>
              <a:t>Hash Set: </a:t>
            </a:r>
            <a:r>
              <a:rPr lang="en-US" dirty="0"/>
              <a:t>A collection of hash values with similar </a:t>
            </a:r>
            <a:r>
              <a:rPr lang="en-US" dirty="0" smtClean="0"/>
              <a:t>traits</a:t>
            </a:r>
          </a:p>
          <a:p>
            <a:endParaRPr lang="en-US" dirty="0"/>
          </a:p>
          <a:p>
            <a:r>
              <a:rPr lang="en-US" b="1" dirty="0"/>
              <a:t>Hash Library: </a:t>
            </a:r>
            <a:r>
              <a:rPr lang="en-US" dirty="0"/>
              <a:t>A collection of hash sets</a:t>
            </a:r>
          </a:p>
        </p:txBody>
      </p:sp>
      <p:sp>
        <p:nvSpPr>
          <p:cNvPr id="4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138"/>
          <p:cNvCxnSpPr>
            <a:endCxn id="4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251" r="22405"/>
          <a:stretch/>
        </p:blipFill>
        <p:spPr>
          <a:xfrm>
            <a:off x="6349028" y="4654691"/>
            <a:ext cx="2101418" cy="2019165"/>
          </a:xfrm>
          <a:prstGeom prst="ellipse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150792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839750" y="1924400"/>
            <a:ext cx="2236200" cy="2235899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Hash Analysis Process</a:t>
            </a:r>
            <a:endParaRPr lang="en" dirty="0"/>
          </a:p>
        </p:txBody>
      </p:sp>
      <p:sp>
        <p:nvSpPr>
          <p:cNvPr id="244" name="Shape 244"/>
          <p:cNvSpPr/>
          <p:nvPr/>
        </p:nvSpPr>
        <p:spPr>
          <a:xfrm>
            <a:off x="1036199" y="2120850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/>
              <a:t>Choose a hash library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6750" y="3219800"/>
            <a:ext cx="2399699" cy="2399399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3717575" y="3430625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/>
              <a:t>Generate a hash value for each file</a:t>
            </a:r>
          </a:p>
        </p:txBody>
      </p:sp>
      <p:sp>
        <p:nvSpPr>
          <p:cNvPr id="247" name="Shape 247"/>
          <p:cNvSpPr/>
          <p:nvPr/>
        </p:nvSpPr>
        <p:spPr>
          <a:xfrm>
            <a:off x="6000368" y="1086200"/>
            <a:ext cx="2649299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6233170" y="1318851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/>
              <a:t>Compare hash values to library</a:t>
            </a:r>
          </a:p>
        </p:txBody>
      </p:sp>
      <p:cxnSp>
        <p:nvCxnSpPr>
          <p:cNvPr id="249" name="Shape 249"/>
          <p:cNvCxnSpPr/>
          <p:nvPr/>
        </p:nvCxnSpPr>
        <p:spPr>
          <a:xfrm>
            <a:off x="2804800" y="3437100"/>
            <a:ext cx="980999" cy="600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0" name="Shape 250"/>
          <p:cNvCxnSpPr/>
          <p:nvPr/>
        </p:nvCxnSpPr>
        <p:spPr>
          <a:xfrm rot="10800000" flipH="1">
            <a:off x="5520450" y="2991325"/>
            <a:ext cx="859199" cy="859199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2939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Sources of Hash Sets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/>
              <a:t>Forensic software </a:t>
            </a:r>
            <a:r>
              <a:rPr lang="en-US" sz="2800" dirty="0" smtClean="0"/>
              <a:t>vendors</a:t>
            </a:r>
          </a:p>
          <a:p>
            <a:endParaRPr lang="en-US" sz="800" dirty="0"/>
          </a:p>
          <a:p>
            <a:r>
              <a:rPr lang="en-US" sz="2800" dirty="0"/>
              <a:t>U.S. National Institutes of Standards and Technology/National Software Reference </a:t>
            </a:r>
            <a:r>
              <a:rPr lang="en-US" sz="2800" dirty="0" smtClean="0"/>
              <a:t>Library</a:t>
            </a:r>
          </a:p>
          <a:p>
            <a:endParaRPr lang="en-US" sz="800" dirty="0"/>
          </a:p>
          <a:p>
            <a:r>
              <a:rPr lang="en-US" sz="2800" dirty="0"/>
              <a:t>Specialized </a:t>
            </a:r>
            <a:r>
              <a:rPr lang="en-US" sz="2800" dirty="0" smtClean="0"/>
              <a:t>collections</a:t>
            </a:r>
          </a:p>
          <a:p>
            <a:endParaRPr lang="en-US" sz="800" dirty="0"/>
          </a:p>
          <a:p>
            <a:r>
              <a:rPr lang="en-US" sz="2800" dirty="0"/>
              <a:t>Collections created by examiners/agencies</a:t>
            </a:r>
          </a:p>
        </p:txBody>
      </p:sp>
      <p:sp>
        <p:nvSpPr>
          <p:cNvPr id="4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138"/>
          <p:cNvCxnSpPr>
            <a:endCxn id="4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-18065" b="-19418"/>
          <a:stretch/>
        </p:blipFill>
        <p:spPr>
          <a:xfrm>
            <a:off x="6414491" y="4729655"/>
            <a:ext cx="1930400" cy="1798403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0800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Known </a:t>
            </a:r>
            <a:r>
              <a:rPr lang="en-US" dirty="0" err="1" smtClean="0"/>
              <a:t>vs</a:t>
            </a:r>
            <a:r>
              <a:rPr lang="en-US" dirty="0" smtClean="0"/>
              <a:t> Unknown Files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/>
              <a:t>Known files can be good or </a:t>
            </a:r>
            <a:r>
              <a:rPr lang="en-US" sz="2800" dirty="0" smtClean="0"/>
              <a:t>bad</a:t>
            </a:r>
          </a:p>
          <a:p>
            <a:endParaRPr lang="en-US" sz="800" dirty="0"/>
          </a:p>
          <a:p>
            <a:r>
              <a:rPr lang="en-US" sz="2800" dirty="0"/>
              <a:t>Most files will be </a:t>
            </a:r>
            <a:r>
              <a:rPr lang="en-US" sz="2800" dirty="0" smtClean="0"/>
              <a:t>unknown</a:t>
            </a:r>
          </a:p>
          <a:p>
            <a:endParaRPr lang="en-US" sz="800" dirty="0"/>
          </a:p>
          <a:p>
            <a:r>
              <a:rPr lang="en-US" sz="2800" dirty="0"/>
              <a:t>A forensic examiner must be capable of creating hash sets for local use</a:t>
            </a:r>
          </a:p>
        </p:txBody>
      </p:sp>
      <p:sp>
        <p:nvSpPr>
          <p:cNvPr id="4" name="Shape 133"/>
          <p:cNvSpPr/>
          <p:nvPr/>
        </p:nvSpPr>
        <p:spPr>
          <a:xfrm>
            <a:off x="6190292" y="4524019"/>
            <a:ext cx="2371447" cy="224327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" name="Shape 137"/>
          <p:cNvCxnSpPr/>
          <p:nvPr/>
        </p:nvCxnSpPr>
        <p:spPr>
          <a:xfrm>
            <a:off x="8357850" y="6261100"/>
            <a:ext cx="786150" cy="25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138"/>
          <p:cNvCxnSpPr>
            <a:endCxn id="4" idx="5"/>
          </p:cNvCxnSpPr>
          <p:nvPr/>
        </p:nvCxnSpPr>
        <p:spPr>
          <a:xfrm flipH="1" flipV="1">
            <a:off x="8214449" y="6438774"/>
            <a:ext cx="143401" cy="41922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137"/>
          <p:cNvCxnSpPr/>
          <p:nvPr/>
        </p:nvCxnSpPr>
        <p:spPr>
          <a:xfrm flipV="1">
            <a:off x="8510250" y="5803900"/>
            <a:ext cx="633750" cy="19663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7174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820</Words>
  <Application>Microsoft Macintosh PowerPoint</Application>
  <PresentationFormat>On-screen Show (4:3)</PresentationFormat>
  <Paragraphs>172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Cordelia template</vt:lpstr>
      <vt:lpstr> Hash Analysis</vt:lpstr>
      <vt:lpstr>Objective</vt:lpstr>
      <vt:lpstr>Hash Definition</vt:lpstr>
      <vt:lpstr>Hash Algorithm</vt:lpstr>
      <vt:lpstr>Hash Uses</vt:lpstr>
      <vt:lpstr>Hash Sets and Hash Libraries</vt:lpstr>
      <vt:lpstr>Hash Analysis Process</vt:lpstr>
      <vt:lpstr>Sources of Hash Sets</vt:lpstr>
      <vt:lpstr>Known vs Unknown Files</vt:lpstr>
      <vt:lpstr>EnCase</vt:lpstr>
      <vt:lpstr>EnCase Evidence Processor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Hash Sets</vt:lpstr>
      <vt:lpstr>PowerPoint Presentation</vt:lpstr>
      <vt:lpstr>PowerPoint Presentation</vt:lpstr>
      <vt:lpstr>PowerPoint Presentation</vt:lpstr>
      <vt:lpstr>FTK Hash Analysis Features</vt:lpstr>
      <vt:lpstr>PowerPoint Presentation</vt:lpstr>
      <vt:lpstr>PowerPoint Presentation</vt:lpstr>
      <vt:lpstr>PowerPoint Presentation</vt:lpstr>
      <vt:lpstr>Summary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Admin</cp:lastModifiedBy>
  <cp:revision>62</cp:revision>
  <dcterms:modified xsi:type="dcterms:W3CDTF">2017-04-20T17:17:58Z</dcterms:modified>
</cp:coreProperties>
</file>